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6B346F-7EC5-4898-BC65-8080EC040F38}">
  <a:tblStyle styleId="{0F6B346F-7EC5-4898-BC65-8080EC040F3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5.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f8771a658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9f8771a65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9f8771a65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9f8771a65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f8771a658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9f8771a658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hyperlink" Target="https://kokonetworks12.zendesk.com/agent/tickets/479311" TargetMode="External"/><Relationship Id="rId5" Type="http://schemas.openxmlformats.org/officeDocument/2006/relationships/hyperlink" Target="https://kokonetworks12.zendesk.com/agent/tickets/47172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Pilot SmartValve Performane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Pilot SmartValve Summary Statistics</a:t>
            </a:r>
            <a:endParaRPr/>
          </a:p>
        </p:txBody>
      </p:sp>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idx="1" type="subTitle"/>
          </p:nvPr>
        </p:nvSpPr>
        <p:spPr>
          <a:xfrm>
            <a:off x="274850" y="1199425"/>
            <a:ext cx="11458500" cy="5137500"/>
          </a:xfrm>
          <a:prstGeom prst="rect">
            <a:avLst/>
          </a:prstGeom>
          <a:noFill/>
          <a:ln>
            <a:noFill/>
          </a:ln>
        </p:spPr>
        <p:txBody>
          <a:bodyPr anchorCtr="0" anchor="t" bIns="45700" lIns="91425" spcFirstLastPara="1" rIns="91425" wrap="square" tIns="45700">
            <a:noAutofit/>
          </a:bodyPr>
          <a:lstStyle/>
          <a:p>
            <a:pPr indent="-381000" lvl="0" marL="457200" rtl="0" algn="l">
              <a:lnSpc>
                <a:spcPct val="120000"/>
              </a:lnSpc>
              <a:spcBef>
                <a:spcPts val="0"/>
              </a:spcBef>
              <a:spcAft>
                <a:spcPts val="0"/>
              </a:spcAft>
              <a:buSzPts val="2400"/>
              <a:buChar char="●"/>
            </a:pPr>
            <a:r>
              <a:rPr b="1" lang="en-US" sz="2400"/>
              <a:t>83% of Pilot Cookers have been fulfilled</a:t>
            </a:r>
            <a:endParaRPr b="1" sz="2400"/>
          </a:p>
          <a:p>
            <a:pPr indent="-381000" lvl="0" marL="457200" rtl="0" algn="l">
              <a:lnSpc>
                <a:spcPct val="120000"/>
              </a:lnSpc>
              <a:spcBef>
                <a:spcPts val="0"/>
              </a:spcBef>
              <a:spcAft>
                <a:spcPts val="0"/>
              </a:spcAft>
              <a:buSzPts val="2400"/>
              <a:buChar char="●"/>
            </a:pPr>
            <a:r>
              <a:rPr b="1" lang="en-US" sz="2400"/>
              <a:t>Pilot Pilots had fewer fire incidents than Original Cookers </a:t>
            </a:r>
            <a:endParaRPr b="1" sz="2400"/>
          </a:p>
          <a:p>
            <a:pPr indent="-381000" lvl="1" marL="914400" rtl="0" algn="l">
              <a:lnSpc>
                <a:spcPct val="120000"/>
              </a:lnSpc>
              <a:spcBef>
                <a:spcPts val="0"/>
              </a:spcBef>
              <a:spcAft>
                <a:spcPts val="0"/>
              </a:spcAft>
              <a:buSzPts val="2400"/>
              <a:buChar char="○"/>
            </a:pPr>
            <a:r>
              <a:rPr b="1" lang="en-US" sz="2400"/>
              <a:t>Original Cookers had 24% more fire incidents from 8/25 - 10/22 than the Pilot Cookers, after accounting for average customer days</a:t>
            </a:r>
            <a:endParaRPr b="1" sz="2400"/>
          </a:p>
          <a:p>
            <a:pPr indent="0" lvl="0" marL="457200" rtl="0" algn="l">
              <a:lnSpc>
                <a:spcPct val="120000"/>
              </a:lnSpc>
              <a:spcBef>
                <a:spcPts val="0"/>
              </a:spcBef>
              <a:spcAft>
                <a:spcPts val="0"/>
              </a:spcAft>
              <a:buNone/>
            </a:pPr>
            <a:r>
              <a:t/>
            </a:r>
            <a:endParaRPr b="1" sz="2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74" name="Google Shape;174;p20"/>
          <p:cNvGraphicFramePr/>
          <p:nvPr/>
        </p:nvGraphicFramePr>
        <p:xfrm>
          <a:off x="900650" y="3319675"/>
          <a:ext cx="3000000" cy="3000000"/>
        </p:xfrm>
        <a:graphic>
          <a:graphicData uri="http://schemas.openxmlformats.org/drawingml/2006/table">
            <a:tbl>
              <a:tblPr>
                <a:noFill/>
                <a:tableStyleId>{0F6B346F-7EC5-4898-BC65-8080EC040F38}</a:tableStyleId>
              </a:tblPr>
              <a:tblGrid>
                <a:gridCol w="1340850"/>
                <a:gridCol w="1017950"/>
                <a:gridCol w="738125"/>
                <a:gridCol w="465425"/>
                <a:gridCol w="504825"/>
                <a:gridCol w="933450"/>
                <a:gridCol w="866775"/>
                <a:gridCol w="895350"/>
                <a:gridCol w="457200"/>
                <a:gridCol w="1028700"/>
                <a:gridCol w="1958225"/>
              </a:tblGrid>
              <a:tr h="304800">
                <a:tc rowSpan="5">
                  <a:txBody>
                    <a:bodyPr/>
                    <a:lstStyle/>
                    <a:p>
                      <a:pPr indent="0" lvl="0" marL="0" rtl="0" algn="ctr">
                        <a:lnSpc>
                          <a:spcPct val="115000"/>
                        </a:lnSpc>
                        <a:spcBef>
                          <a:spcPts val="0"/>
                        </a:spcBef>
                        <a:spcAft>
                          <a:spcPts val="0"/>
                        </a:spcAft>
                        <a:buNone/>
                      </a:pPr>
                      <a:r>
                        <a:rPr b="1" lang="en-US" sz="1100">
                          <a:solidFill>
                            <a:srgbClr val="FFFFFF"/>
                          </a:solidFill>
                        </a:rPr>
                        <a:t>Pilot SmartValve Cooker</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gridSpan="10">
                  <a:txBody>
                    <a:bodyPr/>
                    <a:lstStyle/>
                    <a:p>
                      <a:pPr indent="0" lvl="0" marL="0" rtl="0" algn="ctr">
                        <a:lnSpc>
                          <a:spcPct val="115000"/>
                        </a:lnSpc>
                        <a:spcBef>
                          <a:spcPts val="0"/>
                        </a:spcBef>
                        <a:spcAft>
                          <a:spcPts val="0"/>
                        </a:spcAft>
                        <a:buNone/>
                      </a:pPr>
                      <a:r>
                        <a:rPr b="1" lang="en-US" sz="1200">
                          <a:solidFill>
                            <a:srgbClr val="FFFFFF"/>
                          </a:solidFill>
                        </a:rPr>
                        <a:t>Overall Summary Statistics</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hMerge="1"/>
                <a:tc hMerge="1"/>
                <a:tc hMerge="1"/>
                <a:tc hMerge="1"/>
                <a:tc hMerge="1"/>
                <a:tc hMerge="1"/>
                <a:tc hMerge="1"/>
                <a:tc hMerge="1"/>
                <a:tc hMerge="1"/>
              </a:tr>
              <a:tr h="619125">
                <a:tc vMerge="1"/>
                <a:tc>
                  <a:txBody>
                    <a:bodyPr/>
                    <a:lstStyle/>
                    <a:p>
                      <a:pPr indent="0" lvl="0" marL="0" rtl="0" algn="ctr">
                        <a:lnSpc>
                          <a:spcPct val="115000"/>
                        </a:lnSpc>
                        <a:spcBef>
                          <a:spcPts val="0"/>
                        </a:spcBef>
                        <a:spcAft>
                          <a:spcPts val="0"/>
                        </a:spcAft>
                        <a:buNone/>
                      </a:pPr>
                      <a:r>
                        <a:rPr b="1" lang="en-US" sz="1100">
                          <a:solidFill>
                            <a:srgbClr val="FFFFFF"/>
                          </a:solidFill>
                        </a:rPr>
                        <a:t>Rollout Date</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In Use</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i="1" lang="en-US" sz="1100">
                          <a:solidFill>
                            <a:srgbClr val="FFFFFF"/>
                          </a:solidFill>
                        </a:rPr>
                        <a:t>%</a:t>
                      </a:r>
                      <a:endParaRPr b="1" i="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Total in Stock</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Avg Customer Days</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Total Customer Days</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Total Fire Incidents</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Fire Incidents by Customer Days (per 10,000)</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100">
                          <a:solidFill>
                            <a:srgbClr val="FFFFFF"/>
                          </a:solidFill>
                        </a:rPr>
                        <a:t>Fulfillment Date Range</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00025">
                <a:tc vMerge="1"/>
                <a:tc>
                  <a:txBody>
                    <a:bodyPr/>
                    <a:lstStyle/>
                    <a:p>
                      <a:pPr indent="0" lvl="0" marL="0" rtl="0" algn="ctr">
                        <a:lnSpc>
                          <a:spcPct val="115000"/>
                        </a:lnSpc>
                        <a:spcBef>
                          <a:spcPts val="0"/>
                        </a:spcBef>
                        <a:spcAft>
                          <a:spcPts val="0"/>
                        </a:spcAft>
                        <a:buNone/>
                      </a:pPr>
                      <a:r>
                        <a:rPr lang="en-US" sz="1100"/>
                        <a:t>August 10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412</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100"/>
                        <a:t>82%</a:t>
                      </a:r>
                      <a:endParaRPr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500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28</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t>11,354</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1</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100"/>
                        <a:t>0.24%</a:t>
                      </a:r>
                      <a:endParaRPr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0.88</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t>9/11/2020 - 10/22/2020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lang="en-US" sz="1100"/>
                        <a:t>August 17</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335</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100"/>
                        <a:t>84%</a:t>
                      </a:r>
                      <a:endParaRPr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400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25</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100"/>
                        <a:t>8,329</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1</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100"/>
                        <a:t>0.30%</a:t>
                      </a:r>
                      <a:endParaRPr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1.20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t>8/25/2020 - 10/22/2020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vMerge="1"/>
                <a:tc>
                  <a:txBody>
                    <a:bodyPr/>
                    <a:lstStyle/>
                    <a:p>
                      <a:pPr indent="0" lvl="0" marL="0" rtl="0" algn="ctr">
                        <a:lnSpc>
                          <a:spcPct val="115000"/>
                        </a:lnSpc>
                        <a:spcBef>
                          <a:spcPts val="0"/>
                        </a:spcBef>
                        <a:spcAft>
                          <a:spcPts val="0"/>
                        </a:spcAft>
                        <a:buNone/>
                      </a:pPr>
                      <a:r>
                        <a:rPr b="1" lang="en-US" sz="1100"/>
                        <a:t>Total</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747</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US" sz="1100"/>
                        <a:t>83%</a:t>
                      </a:r>
                      <a:endParaRPr b="1"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900</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26</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19,683</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2</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i="1" lang="en-US" sz="1100"/>
                        <a:t>0.27%</a:t>
                      </a:r>
                      <a:endParaRPr b="1"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1.02</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US" sz="1100"/>
                        <a:t>8/25/2020 - 10/22/2020</a:t>
                      </a:r>
                      <a:endParaRPr b="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5825">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333375">
                <a:tc>
                  <a:txBody>
                    <a:bodyPr/>
                    <a:lstStyle/>
                    <a:p>
                      <a:pPr indent="0" lvl="0" marL="0" rtl="0" algn="ctr">
                        <a:lnSpc>
                          <a:spcPct val="115000"/>
                        </a:lnSpc>
                        <a:spcBef>
                          <a:spcPts val="0"/>
                        </a:spcBef>
                        <a:spcAft>
                          <a:spcPts val="0"/>
                        </a:spcAft>
                        <a:buNone/>
                      </a:pPr>
                      <a:r>
                        <a:rPr b="1" lang="en-US" sz="1100">
                          <a:solidFill>
                            <a:srgbClr val="FFFFFF"/>
                          </a:solidFill>
                        </a:rPr>
                        <a:t>Original SmartValve Cooker</a:t>
                      </a:r>
                      <a:endParaRPr b="1" sz="11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1100"/>
                        <a:t>10,315</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5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1100"/>
                        <a:t>32</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333,757</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42</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100"/>
                        <a:t>0.41%</a:t>
                      </a:r>
                      <a:endParaRPr i="1"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t>1.26</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100"/>
                        <a:t>8/25/2020 - 10/22/2020</a:t>
                      </a:r>
                      <a:endParaRPr sz="11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Pilot SmartValve Fuel Consumption Summary</a:t>
            </a:r>
            <a:endParaRPr/>
          </a:p>
        </p:txBody>
      </p:sp>
      <p:pic>
        <p:nvPicPr>
          <p:cNvPr id="180" name="Google Shape;180;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1" name="Google Shape;181;p21"/>
          <p:cNvSpPr txBox="1"/>
          <p:nvPr>
            <p:ph idx="1" type="subTitle"/>
          </p:nvPr>
        </p:nvSpPr>
        <p:spPr>
          <a:xfrm>
            <a:off x="274850" y="1123225"/>
            <a:ext cx="11458500" cy="5137500"/>
          </a:xfrm>
          <a:prstGeom prst="rect">
            <a:avLst/>
          </a:prstGeom>
          <a:noFill/>
          <a:ln>
            <a:noFill/>
          </a:ln>
        </p:spPr>
        <p:txBody>
          <a:bodyPr anchorCtr="0" anchor="t" bIns="45700" lIns="91425" spcFirstLastPara="1" rIns="91425" wrap="square" tIns="45700">
            <a:noAutofit/>
          </a:bodyPr>
          <a:lstStyle/>
          <a:p>
            <a:pPr indent="-381000" lvl="0" marL="457200" rtl="0" algn="l">
              <a:lnSpc>
                <a:spcPct val="120000"/>
              </a:lnSpc>
              <a:spcBef>
                <a:spcPts val="0"/>
              </a:spcBef>
              <a:spcAft>
                <a:spcPts val="0"/>
              </a:spcAft>
              <a:buSzPts val="2400"/>
              <a:buChar char="●"/>
            </a:pPr>
            <a:r>
              <a:rPr b="1" lang="en-US" sz="2400"/>
              <a:t>Pilot Cookers have a 94% Active rate</a:t>
            </a:r>
            <a:endParaRPr b="1" sz="2400"/>
          </a:p>
          <a:p>
            <a:pPr indent="-381000" lvl="0" marL="457200" rtl="0" algn="l">
              <a:lnSpc>
                <a:spcPct val="120000"/>
              </a:lnSpc>
              <a:spcBef>
                <a:spcPts val="0"/>
              </a:spcBef>
              <a:spcAft>
                <a:spcPts val="0"/>
              </a:spcAft>
              <a:buSzPts val="2400"/>
              <a:buChar char="●"/>
            </a:pPr>
            <a:r>
              <a:rPr b="1" lang="en-US" sz="2400"/>
              <a:t>Active ALPC28 is comfortably above the 9L mark, however a longer data range is needed to identify long-term trends with Pilot Cookers</a:t>
            </a:r>
            <a:endParaRPr b="1" sz="2400"/>
          </a:p>
          <a:p>
            <a:pPr indent="0" lvl="0" marL="457200" rtl="0" algn="l">
              <a:lnSpc>
                <a:spcPct val="120000"/>
              </a:lnSpc>
              <a:spcBef>
                <a:spcPts val="0"/>
              </a:spcBef>
              <a:spcAft>
                <a:spcPts val="0"/>
              </a:spcAft>
              <a:buNone/>
            </a:pPr>
            <a:r>
              <a:t/>
            </a:r>
            <a:endParaRPr b="1" sz="2400"/>
          </a:p>
          <a:p>
            <a:pPr indent="0" lvl="0" marL="457200" rtl="0" algn="l">
              <a:lnSpc>
                <a:spcPct val="120000"/>
              </a:lnSpc>
              <a:spcBef>
                <a:spcPts val="0"/>
              </a:spcBef>
              <a:spcAft>
                <a:spcPts val="0"/>
              </a:spcAft>
              <a:buNone/>
            </a:pPr>
            <a:r>
              <a:t/>
            </a:r>
            <a:endParaRPr b="1" sz="24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3" name="Google Shape;183;p21"/>
          <p:cNvGraphicFramePr/>
          <p:nvPr/>
        </p:nvGraphicFramePr>
        <p:xfrm>
          <a:off x="1440338" y="2907335"/>
          <a:ext cx="3000000" cy="3000000"/>
        </p:xfrm>
        <a:graphic>
          <a:graphicData uri="http://schemas.openxmlformats.org/drawingml/2006/table">
            <a:tbl>
              <a:tblPr>
                <a:noFill/>
                <a:tableStyleId>{0F6B346F-7EC5-4898-BC65-8080EC040F38}</a:tableStyleId>
              </a:tblPr>
              <a:tblGrid>
                <a:gridCol w="1259800"/>
                <a:gridCol w="1459900"/>
                <a:gridCol w="1383075"/>
                <a:gridCol w="960450"/>
                <a:gridCol w="960450"/>
                <a:gridCol w="960450"/>
                <a:gridCol w="960450"/>
                <a:gridCol w="960450"/>
              </a:tblGrid>
              <a:tr h="282075">
                <a:tc rowSpan="5">
                  <a:txBody>
                    <a:bodyPr/>
                    <a:lstStyle/>
                    <a:p>
                      <a:pPr indent="0" lvl="0" marL="0" rtl="0" algn="ctr">
                        <a:lnSpc>
                          <a:spcPct val="115000"/>
                        </a:lnSpc>
                        <a:spcBef>
                          <a:spcPts val="0"/>
                        </a:spcBef>
                        <a:spcAft>
                          <a:spcPts val="0"/>
                        </a:spcAft>
                        <a:buNone/>
                      </a:pPr>
                      <a:r>
                        <a:rPr b="1" lang="en-US" sz="1200">
                          <a:solidFill>
                            <a:srgbClr val="FFFFFF"/>
                          </a:solidFill>
                        </a:rPr>
                        <a:t>Pilot SmartValve Cooker</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gridSpan="7">
                  <a:txBody>
                    <a:bodyPr/>
                    <a:lstStyle/>
                    <a:p>
                      <a:pPr indent="0" lvl="0" marL="0" rtl="0" algn="ctr">
                        <a:lnSpc>
                          <a:spcPct val="115000"/>
                        </a:lnSpc>
                        <a:spcBef>
                          <a:spcPts val="0"/>
                        </a:spcBef>
                        <a:spcAft>
                          <a:spcPts val="0"/>
                        </a:spcAft>
                        <a:buNone/>
                      </a:pPr>
                      <a:r>
                        <a:rPr b="1" lang="en-US" sz="1300">
                          <a:solidFill>
                            <a:srgbClr val="FFFFFF"/>
                          </a:solidFill>
                        </a:rPr>
                        <a:t>Fuel Consumption</a:t>
                      </a:r>
                      <a:endParaRPr b="1" sz="13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hMerge="1"/>
                <a:tc hMerge="1"/>
                <a:tc hMerge="1"/>
                <a:tc hMerge="1"/>
                <a:tc hMerge="1"/>
                <a:tc hMerge="1"/>
              </a:tr>
              <a:tr h="470125">
                <a:tc vMerge="1"/>
                <a:tc>
                  <a:txBody>
                    <a:bodyPr/>
                    <a:lstStyle/>
                    <a:p>
                      <a:pPr indent="0" lvl="0" marL="0" rtl="0" algn="ctr">
                        <a:lnSpc>
                          <a:spcPct val="115000"/>
                        </a:lnSpc>
                        <a:spcBef>
                          <a:spcPts val="0"/>
                        </a:spcBef>
                        <a:spcAft>
                          <a:spcPts val="0"/>
                        </a:spcAft>
                        <a:buNone/>
                      </a:pPr>
                      <a:r>
                        <a:rPr b="1" lang="en-US" sz="1200">
                          <a:solidFill>
                            <a:srgbClr val="FFFFFF"/>
                          </a:solidFill>
                        </a:rPr>
                        <a:t>Rollout Date</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Active</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Global ALPC7</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Active ALPC7</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Global ALPC28</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Active ALPC28</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solidFill>
                            <a:srgbClr val="FFFFFF"/>
                          </a:solidFill>
                        </a:rPr>
                        <a:t>Total Litres Consumed</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58575">
                <a:tc vMerge="1"/>
                <a:tc>
                  <a:txBody>
                    <a:bodyPr/>
                    <a:lstStyle/>
                    <a:p>
                      <a:pPr indent="0" lvl="0" marL="0" rtl="0" algn="ctr">
                        <a:lnSpc>
                          <a:spcPct val="115000"/>
                        </a:lnSpc>
                        <a:spcBef>
                          <a:spcPts val="0"/>
                        </a:spcBef>
                        <a:spcAft>
                          <a:spcPts val="0"/>
                        </a:spcAft>
                        <a:buNone/>
                      </a:pPr>
                      <a:r>
                        <a:rPr lang="en-US" sz="1200"/>
                        <a:t>August 10</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93%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8.39</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9.03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10.34</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11.14</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4132</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575">
                <a:tc vMerge="1"/>
                <a:tc>
                  <a:txBody>
                    <a:bodyPr/>
                    <a:lstStyle/>
                    <a:p>
                      <a:pPr indent="0" lvl="0" marL="0" rtl="0" algn="ctr">
                        <a:lnSpc>
                          <a:spcPct val="115000"/>
                        </a:lnSpc>
                        <a:spcBef>
                          <a:spcPts val="0"/>
                        </a:spcBef>
                        <a:spcAft>
                          <a:spcPts val="0"/>
                        </a:spcAft>
                        <a:buNone/>
                      </a:pPr>
                      <a:r>
                        <a:rPr lang="en-US" sz="1200"/>
                        <a:t>August 17</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96%</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7.31</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7.59</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9.38</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9.73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2721</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575">
                <a:tc vMerge="1"/>
                <a:tc>
                  <a:txBody>
                    <a:bodyPr/>
                    <a:lstStyle/>
                    <a:p>
                      <a:pPr indent="0" lvl="0" marL="0" rtl="0" algn="ctr">
                        <a:lnSpc>
                          <a:spcPct val="115000"/>
                        </a:lnSpc>
                        <a:spcBef>
                          <a:spcPts val="0"/>
                        </a:spcBef>
                        <a:spcAft>
                          <a:spcPts val="0"/>
                        </a:spcAft>
                        <a:buNone/>
                      </a:pPr>
                      <a:r>
                        <a:rPr b="1" lang="en-US" sz="1200"/>
                        <a:t>Total</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94%</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7.91</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8.38</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9.91</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10.50</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6854</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0275">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681675">
                <a:tc>
                  <a:txBody>
                    <a:bodyPr/>
                    <a:lstStyle/>
                    <a:p>
                      <a:pPr indent="0" lvl="0" marL="0" rtl="0" algn="ctr">
                        <a:lnSpc>
                          <a:spcPct val="115000"/>
                        </a:lnSpc>
                        <a:spcBef>
                          <a:spcPts val="0"/>
                        </a:spcBef>
                        <a:spcAft>
                          <a:spcPts val="0"/>
                        </a:spcAft>
                        <a:buNone/>
                      </a:pPr>
                      <a:r>
                        <a:rPr b="1" lang="en-US" sz="1200">
                          <a:solidFill>
                            <a:srgbClr val="FFFFFF"/>
                          </a:solidFill>
                        </a:rPr>
                        <a:t>Original SmartValve Cooker</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ctr">
                        <a:lnSpc>
                          <a:spcPct val="115000"/>
                        </a:lnSpc>
                        <a:spcBef>
                          <a:spcPts val="0"/>
                        </a:spcBef>
                        <a:spcAft>
                          <a:spcPts val="0"/>
                        </a:spcAft>
                        <a:buNone/>
                      </a:pPr>
                      <a:r>
                        <a:rPr lang="en-US" sz="1200"/>
                        <a:t>89%</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t>8.75</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t>9.79</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t>10.42</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t>11.66</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200"/>
                        <a:t>107,293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Interactions Overview</a:t>
            </a:r>
            <a:endParaRPr/>
          </a:p>
        </p:txBody>
      </p:sp>
      <p:pic>
        <p:nvPicPr>
          <p:cNvPr id="189" name="Google Shape;189;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0" name="Google Shape;190;p22"/>
          <p:cNvSpPr txBox="1"/>
          <p:nvPr>
            <p:ph idx="1" type="subTitle"/>
          </p:nvPr>
        </p:nvSpPr>
        <p:spPr>
          <a:xfrm>
            <a:off x="274850" y="970825"/>
            <a:ext cx="11458500" cy="5137500"/>
          </a:xfrm>
          <a:prstGeom prst="rect">
            <a:avLst/>
          </a:prstGeom>
          <a:noFill/>
          <a:ln>
            <a:noFill/>
          </a:ln>
        </p:spPr>
        <p:txBody>
          <a:bodyPr anchorCtr="0" anchor="t" bIns="45700" lIns="91425" spcFirstLastPara="1" rIns="91425" wrap="square" tIns="45700">
            <a:noAutofit/>
          </a:bodyPr>
          <a:lstStyle/>
          <a:p>
            <a:pPr indent="-381000" lvl="0" marL="457200" rtl="0" algn="l">
              <a:lnSpc>
                <a:spcPct val="120000"/>
              </a:lnSpc>
              <a:spcBef>
                <a:spcPts val="0"/>
              </a:spcBef>
              <a:spcAft>
                <a:spcPts val="0"/>
              </a:spcAft>
              <a:buSzPts val="2400"/>
              <a:buChar char="●"/>
            </a:pPr>
            <a:r>
              <a:rPr b="1" lang="en-US" sz="2400"/>
              <a:t>Overall, Pilot Cookers have fewer fire incidents and a similar rate of ticket submissions compared to the Original Cookers </a:t>
            </a:r>
            <a:endParaRPr b="1" sz="2400"/>
          </a:p>
          <a:p>
            <a:pPr indent="-381000" lvl="0" marL="457200" rtl="0" algn="l">
              <a:lnSpc>
                <a:spcPct val="120000"/>
              </a:lnSpc>
              <a:spcBef>
                <a:spcPts val="0"/>
              </a:spcBef>
              <a:spcAft>
                <a:spcPts val="0"/>
              </a:spcAft>
              <a:buSzPts val="2400"/>
              <a:buChar char="●"/>
            </a:pPr>
            <a:r>
              <a:rPr b="1" lang="en-US" sz="2400"/>
              <a:t>The percentage of home visits completed are similar between the Pilot and Original SmartValve Cookers</a:t>
            </a:r>
            <a:endParaRPr b="1" sz="2400"/>
          </a:p>
          <a:p>
            <a:pPr indent="-381000" lvl="0" marL="457200" rtl="0" algn="l">
              <a:lnSpc>
                <a:spcPct val="120000"/>
              </a:lnSpc>
              <a:spcBef>
                <a:spcPts val="0"/>
              </a:spcBef>
              <a:spcAft>
                <a:spcPts val="0"/>
              </a:spcAft>
              <a:buSzPts val="2400"/>
              <a:buChar char="●"/>
            </a:pPr>
            <a:r>
              <a:rPr b="1" lang="en-US" sz="2400"/>
              <a:t>Longer-term data will be helpful in seeing how the trends continue to differ/align between the Pilot and Original Cookers</a:t>
            </a:r>
            <a:endParaRPr b="1" sz="2400"/>
          </a:p>
          <a:p>
            <a:pPr indent="0" lvl="0" marL="457200" rtl="0" algn="l">
              <a:lnSpc>
                <a:spcPct val="120000"/>
              </a:lnSpc>
              <a:spcBef>
                <a:spcPts val="0"/>
              </a:spcBef>
              <a:spcAft>
                <a:spcPts val="0"/>
              </a:spcAft>
              <a:buNone/>
            </a:pPr>
            <a:r>
              <a:t/>
            </a:r>
            <a:endParaRPr b="1" sz="2400"/>
          </a:p>
          <a:p>
            <a:pPr indent="0" lvl="0" marL="457200" rtl="0" algn="l">
              <a:lnSpc>
                <a:spcPct val="120000"/>
              </a:lnSpc>
              <a:spcBef>
                <a:spcPts val="0"/>
              </a:spcBef>
              <a:spcAft>
                <a:spcPts val="0"/>
              </a:spcAft>
              <a:buNone/>
            </a:pPr>
            <a:r>
              <a:t/>
            </a:r>
            <a:endParaRPr b="1" sz="2400"/>
          </a:p>
          <a:p>
            <a:pPr indent="0" lvl="0" marL="457200" rtl="0" algn="l">
              <a:lnSpc>
                <a:spcPct val="120000"/>
              </a:lnSpc>
              <a:spcBef>
                <a:spcPts val="0"/>
              </a:spcBef>
              <a:spcAft>
                <a:spcPts val="0"/>
              </a:spcAft>
              <a:buNone/>
            </a:pPr>
            <a:r>
              <a:t/>
            </a:r>
            <a:endParaRPr b="1" sz="2400"/>
          </a:p>
        </p:txBody>
      </p:sp>
      <p:sp>
        <p:nvSpPr>
          <p:cNvPr id="191" name="Google Shape;191;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2" name="Google Shape;192;p22"/>
          <p:cNvGraphicFramePr/>
          <p:nvPr/>
        </p:nvGraphicFramePr>
        <p:xfrm>
          <a:off x="2887750" y="3862720"/>
          <a:ext cx="3000000" cy="3000000"/>
        </p:xfrm>
        <a:graphic>
          <a:graphicData uri="http://schemas.openxmlformats.org/drawingml/2006/table">
            <a:tbl>
              <a:tblPr>
                <a:noFill/>
                <a:tableStyleId>{0F6B346F-7EC5-4898-BC65-8080EC040F38}</a:tableStyleId>
              </a:tblPr>
              <a:tblGrid>
                <a:gridCol w="1819050"/>
                <a:gridCol w="1229075"/>
                <a:gridCol w="565375"/>
                <a:gridCol w="1487175"/>
                <a:gridCol w="540800"/>
              </a:tblGrid>
              <a:tr h="293875">
                <a:tc rowSpan="2">
                  <a:txBody>
                    <a:bodyPr/>
                    <a:lstStyle/>
                    <a:p>
                      <a:pPr indent="0" lvl="0" marL="0" rtl="0" algn="l">
                        <a:spcBef>
                          <a:spcPts val="0"/>
                        </a:spcBef>
                        <a:spcAft>
                          <a:spcPts val="0"/>
                        </a:spcAft>
                        <a:buNone/>
                      </a:pPr>
                      <a:r>
                        <a:t/>
                      </a:r>
                      <a:endParaRPr sz="1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gridSpan="2">
                  <a:txBody>
                    <a:bodyPr/>
                    <a:lstStyle/>
                    <a:p>
                      <a:pPr indent="0" lvl="0" marL="0" rtl="0" algn="ctr">
                        <a:lnSpc>
                          <a:spcPct val="115000"/>
                        </a:lnSpc>
                        <a:spcBef>
                          <a:spcPts val="0"/>
                        </a:spcBef>
                        <a:spcAft>
                          <a:spcPts val="0"/>
                        </a:spcAft>
                        <a:buNone/>
                      </a:pPr>
                      <a:r>
                        <a:rPr b="1" lang="en-US" sz="1200">
                          <a:solidFill>
                            <a:srgbClr val="FFFFFF"/>
                          </a:solidFill>
                        </a:rPr>
                        <a:t>Pilot Cooker</a:t>
                      </a:r>
                      <a:endParaRPr b="1" sz="12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hMerge="1"/>
                <a:tc gridSpan="2">
                  <a:txBody>
                    <a:bodyPr/>
                    <a:lstStyle/>
                    <a:p>
                      <a:pPr indent="0" lvl="0" marL="0" rtl="0" algn="ctr">
                        <a:lnSpc>
                          <a:spcPct val="115000"/>
                        </a:lnSpc>
                        <a:spcBef>
                          <a:spcPts val="0"/>
                        </a:spcBef>
                        <a:spcAft>
                          <a:spcPts val="0"/>
                        </a:spcAft>
                        <a:buNone/>
                      </a:pPr>
                      <a:r>
                        <a:rPr b="1" lang="en-US" sz="1200">
                          <a:solidFill>
                            <a:srgbClr val="FFFFFF"/>
                          </a:solidFill>
                        </a:rPr>
                        <a:t>Non-Pilot Cooker</a:t>
                      </a:r>
                      <a:endParaRPr b="1" sz="12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hMerge="1"/>
              </a:tr>
              <a:tr h="352650">
                <a:tc vMerge="1"/>
                <a:tc>
                  <a:txBody>
                    <a:bodyPr/>
                    <a:lstStyle/>
                    <a:p>
                      <a:pPr indent="0" lvl="0" marL="0" rtl="0" algn="l">
                        <a:spcBef>
                          <a:spcPts val="0"/>
                        </a:spcBef>
                        <a:spcAft>
                          <a:spcPts val="0"/>
                        </a:spcAft>
                        <a:buNone/>
                      </a:pPr>
                      <a:r>
                        <a:t/>
                      </a:r>
                      <a:endParaRPr sz="1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i="1" lang="en-US" sz="1200">
                          <a:solidFill>
                            <a:srgbClr val="FFFFFF"/>
                          </a:solidFill>
                        </a:rPr>
                        <a:t>%</a:t>
                      </a:r>
                      <a:endParaRPr b="1" i="1" sz="12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sz="16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i="1" lang="en-US" sz="1200">
                          <a:solidFill>
                            <a:srgbClr val="FFFFFF"/>
                          </a:solidFill>
                        </a:rPr>
                        <a:t>%</a:t>
                      </a:r>
                      <a:endParaRPr b="1" i="1" sz="12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93875">
                <a:tc>
                  <a:txBody>
                    <a:bodyPr/>
                    <a:lstStyle/>
                    <a:p>
                      <a:pPr indent="0" lvl="0" marL="0" rtl="0" algn="l">
                        <a:lnSpc>
                          <a:spcPct val="115000"/>
                        </a:lnSpc>
                        <a:spcBef>
                          <a:spcPts val="0"/>
                        </a:spcBef>
                        <a:spcAft>
                          <a:spcPts val="0"/>
                        </a:spcAft>
                        <a:buNone/>
                      </a:pPr>
                      <a:r>
                        <a:rPr b="1" lang="en-US" sz="1200">
                          <a:solidFill>
                            <a:srgbClr val="FFFFFF"/>
                          </a:solidFill>
                        </a:rPr>
                        <a:t>Fire Incidents</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lang="en-US" sz="1200"/>
                        <a:t>2</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0.27%</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42</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0.41%</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3875">
                <a:tc>
                  <a:txBody>
                    <a:bodyPr/>
                    <a:lstStyle/>
                    <a:p>
                      <a:pPr indent="0" lvl="0" marL="0" rtl="0" algn="l">
                        <a:lnSpc>
                          <a:spcPct val="115000"/>
                        </a:lnSpc>
                        <a:spcBef>
                          <a:spcPts val="0"/>
                        </a:spcBef>
                        <a:spcAft>
                          <a:spcPts val="0"/>
                        </a:spcAft>
                        <a:buNone/>
                      </a:pPr>
                      <a:r>
                        <a:rPr b="1" lang="en-US" sz="1200">
                          <a:solidFill>
                            <a:srgbClr val="FFFFFF"/>
                          </a:solidFill>
                        </a:rPr>
                        <a:t>Home visit tickets</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lang="en-US" sz="1200"/>
                        <a:t>13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1.74%</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173</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1.68%</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34300">
                <a:tc>
                  <a:txBody>
                    <a:bodyPr/>
                    <a:lstStyle/>
                    <a:p>
                      <a:pPr indent="0" lvl="0" marL="0" rtl="0" algn="l">
                        <a:lnSpc>
                          <a:spcPct val="115000"/>
                        </a:lnSpc>
                        <a:spcBef>
                          <a:spcPts val="0"/>
                        </a:spcBef>
                        <a:spcAft>
                          <a:spcPts val="0"/>
                        </a:spcAft>
                        <a:buNone/>
                      </a:pPr>
                      <a:r>
                        <a:rPr b="1" lang="en-US" sz="1200">
                          <a:solidFill>
                            <a:srgbClr val="FFFFFF"/>
                          </a:solidFill>
                        </a:rPr>
                        <a:t>Home visits completed</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lang="en-US" sz="1200"/>
                        <a:t>10</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1.34%</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200"/>
                        <a:t>126</a:t>
                      </a:r>
                      <a:endParaRPr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US" sz="1200"/>
                        <a:t>1.22%</a:t>
                      </a:r>
                      <a:endParaRPr i="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2650">
                <a:tc>
                  <a:txBody>
                    <a:bodyPr/>
                    <a:lstStyle/>
                    <a:p>
                      <a:pPr indent="0" lvl="0" marL="0" rtl="0" algn="l">
                        <a:lnSpc>
                          <a:spcPct val="115000"/>
                        </a:lnSpc>
                        <a:spcBef>
                          <a:spcPts val="0"/>
                        </a:spcBef>
                        <a:spcAft>
                          <a:spcPts val="0"/>
                        </a:spcAft>
                        <a:buNone/>
                      </a:pPr>
                      <a:r>
                        <a:rPr b="1" lang="en-US" sz="1200">
                          <a:solidFill>
                            <a:srgbClr val="FFFFFF"/>
                          </a:solidFill>
                        </a:rPr>
                        <a:t>Total Cookers</a:t>
                      </a:r>
                      <a:endParaRPr b="1" sz="1200">
                        <a:solidFill>
                          <a:srgbClr val="FFFFFF"/>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ctr">
                        <a:lnSpc>
                          <a:spcPct val="115000"/>
                        </a:lnSpc>
                        <a:spcBef>
                          <a:spcPts val="0"/>
                        </a:spcBef>
                        <a:spcAft>
                          <a:spcPts val="0"/>
                        </a:spcAft>
                        <a:buNone/>
                      </a:pPr>
                      <a:r>
                        <a:rPr b="1" lang="en-US" sz="1200"/>
                        <a:t>747</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200"/>
                        <a:t>10,315</a:t>
                      </a:r>
                      <a:endParaRPr b="1" sz="12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6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Interactions for Pilot Cookers</a:t>
            </a:r>
            <a:endParaRPr/>
          </a:p>
        </p:txBody>
      </p:sp>
      <p:pic>
        <p:nvPicPr>
          <p:cNvPr id="198" name="Google Shape;198;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9" name="Google Shape;199;p23"/>
          <p:cNvSpPr txBox="1"/>
          <p:nvPr>
            <p:ph idx="1" type="subTitle"/>
          </p:nvPr>
        </p:nvSpPr>
        <p:spPr>
          <a:xfrm>
            <a:off x="274850" y="970825"/>
            <a:ext cx="11458500" cy="5137500"/>
          </a:xfrm>
          <a:prstGeom prst="rect">
            <a:avLst/>
          </a:prstGeom>
          <a:noFill/>
          <a:ln>
            <a:noFill/>
          </a:ln>
        </p:spPr>
        <p:txBody>
          <a:bodyPr anchorCtr="0" anchor="t" bIns="45700" lIns="91425" spcFirstLastPara="1" rIns="91425" wrap="square" tIns="45700">
            <a:noAutofit/>
          </a:bodyPr>
          <a:lstStyle/>
          <a:p>
            <a:pPr indent="-381000" lvl="0" marL="457200" rtl="0" algn="l">
              <a:lnSpc>
                <a:spcPct val="120000"/>
              </a:lnSpc>
              <a:spcBef>
                <a:spcPts val="0"/>
              </a:spcBef>
              <a:spcAft>
                <a:spcPts val="0"/>
              </a:spcAft>
              <a:buSzPts val="2400"/>
              <a:buChar char="●"/>
            </a:pPr>
            <a:r>
              <a:rPr b="1" lang="en-US" sz="2400"/>
              <a:t>There were 13 requested home visits for Pilot Cookers. Two were resolved by customers on their own and 10 resulted in home visits with replacements to Cooker or Cooker parts (1.3% of stoves), 1 home visit is scheduled</a:t>
            </a:r>
            <a:endParaRPr b="1" sz="2400"/>
          </a:p>
          <a:p>
            <a:pPr indent="0" lvl="0" marL="457200" rtl="0" algn="l">
              <a:lnSpc>
                <a:spcPct val="120000"/>
              </a:lnSpc>
              <a:spcBef>
                <a:spcPts val="0"/>
              </a:spcBef>
              <a:spcAft>
                <a:spcPts val="0"/>
              </a:spcAft>
              <a:buNone/>
            </a:pPr>
            <a:r>
              <a:t/>
            </a:r>
            <a:endParaRPr b="1" sz="2400"/>
          </a:p>
          <a:p>
            <a:pPr indent="0" lvl="0" marL="457200" rtl="0" algn="l">
              <a:lnSpc>
                <a:spcPct val="120000"/>
              </a:lnSpc>
              <a:spcBef>
                <a:spcPts val="0"/>
              </a:spcBef>
              <a:spcAft>
                <a:spcPts val="0"/>
              </a:spcAft>
              <a:buNone/>
            </a:pPr>
            <a:r>
              <a:t/>
            </a:r>
            <a:endParaRPr b="1" sz="2400"/>
          </a:p>
          <a:p>
            <a:pPr indent="0" lvl="0" marL="457200" rtl="0" algn="l">
              <a:lnSpc>
                <a:spcPct val="120000"/>
              </a:lnSpc>
              <a:spcBef>
                <a:spcPts val="0"/>
              </a:spcBef>
              <a:spcAft>
                <a:spcPts val="0"/>
              </a:spcAft>
              <a:buNone/>
            </a:pPr>
            <a:r>
              <a:t/>
            </a:r>
            <a:endParaRPr b="1" sz="2400"/>
          </a:p>
        </p:txBody>
      </p:sp>
      <p:sp>
        <p:nvSpPr>
          <p:cNvPr id="200" name="Google Shape;200;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1" name="Google Shape;201;p23"/>
          <p:cNvGraphicFramePr/>
          <p:nvPr/>
        </p:nvGraphicFramePr>
        <p:xfrm>
          <a:off x="1252575" y="2497425"/>
          <a:ext cx="3000000" cy="3000000"/>
        </p:xfrm>
        <a:graphic>
          <a:graphicData uri="http://schemas.openxmlformats.org/drawingml/2006/table">
            <a:tbl>
              <a:tblPr>
                <a:noFill/>
                <a:tableStyleId>{0F6B346F-7EC5-4898-BC65-8080EC040F38}</a:tableStyleId>
              </a:tblPr>
              <a:tblGrid>
                <a:gridCol w="2874275"/>
                <a:gridCol w="1942675"/>
                <a:gridCol w="886150"/>
                <a:gridCol w="3930825"/>
              </a:tblGrid>
              <a:tr h="200025">
                <a:tc>
                  <a:txBody>
                    <a:bodyPr/>
                    <a:lstStyle/>
                    <a:p>
                      <a:pPr indent="0" lvl="0" marL="0" rtl="0" algn="l">
                        <a:lnSpc>
                          <a:spcPct val="115000"/>
                        </a:lnSpc>
                        <a:spcBef>
                          <a:spcPts val="0"/>
                        </a:spcBef>
                        <a:spcAft>
                          <a:spcPts val="0"/>
                        </a:spcAft>
                        <a:buNone/>
                      </a:pPr>
                      <a:r>
                        <a:rPr b="1" lang="en-US" sz="1100">
                          <a:solidFill>
                            <a:srgbClr val="FFFFFF"/>
                          </a:solidFill>
                        </a:rPr>
                        <a:t>Primary Issue</a:t>
                      </a:r>
                      <a:endParaRPr b="1" sz="11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lnSpc>
                          <a:spcPct val="115000"/>
                        </a:lnSpc>
                        <a:spcBef>
                          <a:spcPts val="0"/>
                        </a:spcBef>
                        <a:spcAft>
                          <a:spcPts val="0"/>
                        </a:spcAft>
                        <a:buNone/>
                      </a:pPr>
                      <a:r>
                        <a:rPr b="1" lang="en-US" sz="1100">
                          <a:solidFill>
                            <a:srgbClr val="FFFFFF"/>
                          </a:solidFill>
                        </a:rPr>
                        <a:t>Secondary Issue</a:t>
                      </a:r>
                      <a:endParaRPr b="1" sz="11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lnSpc>
                          <a:spcPct val="115000"/>
                        </a:lnSpc>
                        <a:spcBef>
                          <a:spcPts val="0"/>
                        </a:spcBef>
                        <a:spcAft>
                          <a:spcPts val="0"/>
                        </a:spcAft>
                        <a:buNone/>
                      </a:pPr>
                      <a:r>
                        <a:rPr b="1" lang="en-US" sz="1100">
                          <a:solidFill>
                            <a:srgbClr val="FFFFFF"/>
                          </a:solidFill>
                        </a:rPr>
                        <a:t>Status</a:t>
                      </a:r>
                      <a:endParaRPr b="1" sz="11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c>
                  <a:txBody>
                    <a:bodyPr/>
                    <a:lstStyle/>
                    <a:p>
                      <a:pPr indent="0" lvl="0" marL="0" rtl="0" algn="l">
                        <a:lnSpc>
                          <a:spcPct val="115000"/>
                        </a:lnSpc>
                        <a:spcBef>
                          <a:spcPts val="0"/>
                        </a:spcBef>
                        <a:spcAft>
                          <a:spcPts val="0"/>
                        </a:spcAft>
                        <a:buNone/>
                      </a:pPr>
                      <a:r>
                        <a:rPr b="1" lang="en-US" sz="1100">
                          <a:solidFill>
                            <a:srgbClr val="FFFFFF"/>
                          </a:solidFill>
                        </a:rPr>
                        <a:t>Resolution</a:t>
                      </a:r>
                      <a:endParaRPr b="1" sz="11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B5394"/>
                    </a:solidFill>
                  </a:tcPr>
                </a:tc>
              </a:tr>
              <a:tr h="251450">
                <a:tc>
                  <a:txBody>
                    <a:bodyPr/>
                    <a:lstStyle/>
                    <a:p>
                      <a:pPr indent="0" lvl="0" marL="0" rtl="0" algn="l">
                        <a:lnSpc>
                          <a:spcPct val="115000"/>
                        </a:lnSpc>
                        <a:spcBef>
                          <a:spcPts val="0"/>
                        </a:spcBef>
                        <a:spcAft>
                          <a:spcPts val="0"/>
                        </a:spcAft>
                        <a:buNone/>
                      </a:pPr>
                      <a:r>
                        <a:rPr lang="en-US" sz="1100"/>
                        <a:t>Detached Flame Spreader (1 side)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Burner and hatch replaced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1450">
                <a:tc>
                  <a:txBody>
                    <a:bodyPr/>
                    <a:lstStyle/>
                    <a:p>
                      <a:pPr indent="0" lvl="0" marL="0" rtl="0" algn="l">
                        <a:lnSpc>
                          <a:spcPct val="115000"/>
                        </a:lnSpc>
                        <a:spcBef>
                          <a:spcPts val="0"/>
                        </a:spcBef>
                        <a:spcAft>
                          <a:spcPts val="0"/>
                        </a:spcAft>
                        <a:buNone/>
                      </a:pPr>
                      <a:r>
                        <a:rPr lang="en-US" sz="1100"/>
                        <a:t>Cannot fuel cooker</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repair needed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US" sz="1100"/>
                        <a:t>Burner not lighting</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Cancelled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Customer figured out issue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US" sz="1100"/>
                        <a:t>Orange/yellow flame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visit needed; customer resolved issue on own</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sz="1100" u="sng">
                          <a:solidFill>
                            <a:schemeClr val="hlink"/>
                          </a:solidFill>
                          <a:hlinkClick r:id="rId4"/>
                        </a:rPr>
                        <a:t>Fire incident</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Investigation/Education visit</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Cooker swapped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sz="1100" u="sng">
                          <a:solidFill>
                            <a:schemeClr val="hlink"/>
                          </a:solidFill>
                          <a:hlinkClick r:id="rId5"/>
                        </a:rPr>
                        <a:t>Fire incident</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Investigation/Education visit</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Cooker swapped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Burner not lighting</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Cannot fuel cooker</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Cancelled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visit needed; customer resolved issue on own</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US" sz="1100"/>
                        <a:t>Cooker part missing / loose (Specify in Q)</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New cooker lacking nut to hold pot holder, body replaced.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1450">
                <a:tc>
                  <a:txBody>
                    <a:bodyPr/>
                    <a:lstStyle/>
                    <a:p>
                      <a:pPr indent="0" lvl="0" marL="0" rtl="0" algn="l">
                        <a:lnSpc>
                          <a:spcPct val="115000"/>
                        </a:lnSpc>
                        <a:spcBef>
                          <a:spcPts val="0"/>
                        </a:spcBef>
                        <a:spcAft>
                          <a:spcPts val="0"/>
                        </a:spcAft>
                        <a:buNone/>
                      </a:pPr>
                      <a:r>
                        <a:rPr lang="en-US" sz="1100"/>
                        <a:t>Cooker part missing / loose (Specify in Q)</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Cooker body was swapped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51450">
                <a:tc>
                  <a:txBody>
                    <a:bodyPr/>
                    <a:lstStyle/>
                    <a:p>
                      <a:pPr indent="0" lvl="0" marL="0" rtl="0" algn="l">
                        <a:lnSpc>
                          <a:spcPct val="115000"/>
                        </a:lnSpc>
                        <a:spcBef>
                          <a:spcPts val="0"/>
                        </a:spcBef>
                        <a:spcAft>
                          <a:spcPts val="0"/>
                        </a:spcAft>
                        <a:buNone/>
                      </a:pPr>
                      <a:r>
                        <a:rPr lang="en-US" sz="1100"/>
                        <a:t>Cooker leaking</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repair needed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US" sz="1100"/>
                        <a:t>High fuel consumption</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repair needed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US" sz="1100"/>
                        <a:t>Detached Flame Spreader (1 side)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Scheduled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100"/>
                        <a:t>Orange/yellow flame</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Burner not lighting</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Completed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t>No repair needed</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